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9" r:id="rId2"/>
    <p:sldId id="274" r:id="rId3"/>
    <p:sldId id="260" r:id="rId4"/>
    <p:sldId id="323" r:id="rId5"/>
    <p:sldId id="307" r:id="rId6"/>
    <p:sldId id="324" r:id="rId7"/>
    <p:sldId id="261" r:id="rId8"/>
    <p:sldId id="290" r:id="rId9"/>
    <p:sldId id="262" r:id="rId10"/>
    <p:sldId id="291" r:id="rId11"/>
    <p:sldId id="263" r:id="rId12"/>
    <p:sldId id="266" r:id="rId13"/>
    <p:sldId id="264" r:id="rId14"/>
    <p:sldId id="276" r:id="rId15"/>
    <p:sldId id="325" r:id="rId16"/>
    <p:sldId id="320" r:id="rId17"/>
    <p:sldId id="319" r:id="rId18"/>
    <p:sldId id="294" r:id="rId19"/>
    <p:sldId id="322" r:id="rId20"/>
    <p:sldId id="321" r:id="rId21"/>
    <p:sldId id="300" r:id="rId22"/>
    <p:sldId id="301" r:id="rId23"/>
    <p:sldId id="308" r:id="rId24"/>
    <p:sldId id="303" r:id="rId25"/>
    <p:sldId id="309" r:id="rId26"/>
    <p:sldId id="310" r:id="rId27"/>
    <p:sldId id="312" r:id="rId28"/>
    <p:sldId id="314" r:id="rId29"/>
    <p:sldId id="315" r:id="rId30"/>
    <p:sldId id="27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43" autoAdjust="0"/>
    <p:restoredTop sz="94721" autoAdjust="0"/>
  </p:normalViewPr>
  <p:slideViewPr>
    <p:cSldViewPr>
      <p:cViewPr varScale="1">
        <p:scale>
          <a:sx n="137" d="100"/>
          <a:sy n="137" d="100"/>
        </p:scale>
        <p:origin x="248"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7: Integrability</a:t>
            </a:r>
          </a:p>
        </p:txBody>
      </p:sp>
      <p:sp>
        <p:nvSpPr>
          <p:cNvPr id="3" name="Subtitle 2"/>
          <p:cNvSpPr>
            <a:spLocks noGrp="1"/>
          </p:cNvSpPr>
          <p:nvPr>
            <p:ph type="subTitle" idx="1"/>
          </p:nvPr>
        </p:nvSpPr>
        <p:spPr>
          <a:xfrm>
            <a:off x="1043608" y="3886200"/>
            <a:ext cx="6912768" cy="2135088"/>
          </a:xfrm>
        </p:spPr>
        <p:txBody>
          <a:bodyPr>
            <a:normAutofit fontScale="85000" lnSpcReduction="10000"/>
          </a:bodyPr>
          <a:lstStyle/>
          <a:p>
            <a:r>
              <a:rPr lang="en-US" i="1" dirty="0"/>
              <a:t>Integration is a basic law of life; when we resist it, disintegration is the natural result, both inside and outside of us. Thus we come to the concept of harmony through integration. </a:t>
            </a:r>
            <a:br>
              <a:rPr lang="en-US" i="1" dirty="0"/>
            </a:br>
            <a:r>
              <a:rPr lang="en-US" dirty="0"/>
              <a:t>—Norman Cousins </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Integrability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1" name="Picture 10">
            <a:extLst>
              <a:ext uri="{FF2B5EF4-FFF2-40B4-BE49-F238E27FC236}">
                <a16:creationId xmlns:a16="http://schemas.microsoft.com/office/drawing/2014/main" id="{72F4679B-AC0B-9248-8DFE-41A8B334BCE4}"/>
              </a:ext>
            </a:extLst>
          </p:cNvPr>
          <p:cNvPicPr>
            <a:picLocks noChangeAspect="1"/>
          </p:cNvPicPr>
          <p:nvPr/>
        </p:nvPicPr>
        <p:blipFill>
          <a:blip r:embed="rId2"/>
          <a:stretch>
            <a:fillRect/>
          </a:stretch>
        </p:blipFill>
        <p:spPr>
          <a:xfrm>
            <a:off x="179512" y="1803269"/>
            <a:ext cx="8784976" cy="3251461"/>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Integrability Tactics</a:t>
            </a:r>
          </a:p>
        </p:txBody>
      </p:sp>
      <p:sp>
        <p:nvSpPr>
          <p:cNvPr id="3" name="Content Placeholder 2"/>
          <p:cNvSpPr>
            <a:spLocks noGrp="1"/>
          </p:cNvSpPr>
          <p:nvPr>
            <p:ph idx="1"/>
          </p:nvPr>
        </p:nvSpPr>
        <p:spPr/>
        <p:txBody>
          <a:bodyPr>
            <a:normAutofit/>
          </a:bodyPr>
          <a:lstStyle/>
          <a:p>
            <a:r>
              <a:rPr lang="en-US" dirty="0"/>
              <a:t>The goals for the integrability tactics are to reduce the costs and risks of adding new com- ponents, reintegrating changed components, and integrating sets of components together to fulfill evolutionary requirements.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Integrability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8" name="Picture 7">
            <a:extLst>
              <a:ext uri="{FF2B5EF4-FFF2-40B4-BE49-F238E27FC236}">
                <a16:creationId xmlns:a16="http://schemas.microsoft.com/office/drawing/2014/main" id="{3AE74889-C083-0943-BF3F-C4FCEE3B173C}"/>
              </a:ext>
            </a:extLst>
          </p:cNvPr>
          <p:cNvPicPr>
            <a:picLocks noChangeAspect="1"/>
          </p:cNvPicPr>
          <p:nvPr/>
        </p:nvPicPr>
        <p:blipFill>
          <a:blip r:embed="rId2"/>
          <a:stretch>
            <a:fillRect/>
          </a:stretch>
        </p:blipFill>
        <p:spPr>
          <a:xfrm>
            <a:off x="1231900" y="1993900"/>
            <a:ext cx="6680200" cy="2870200"/>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Integrability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8" name="Picture 7">
            <a:extLst>
              <a:ext uri="{FF2B5EF4-FFF2-40B4-BE49-F238E27FC236}">
                <a16:creationId xmlns:a16="http://schemas.microsoft.com/office/drawing/2014/main" id="{C6D6B71E-1E8A-FB49-B668-3E0DEA2976EC}"/>
              </a:ext>
            </a:extLst>
          </p:cNvPr>
          <p:cNvPicPr>
            <a:picLocks noChangeAspect="1"/>
          </p:cNvPicPr>
          <p:nvPr/>
        </p:nvPicPr>
        <p:blipFill>
          <a:blip r:embed="rId2"/>
          <a:stretch>
            <a:fillRect/>
          </a:stretch>
        </p:blipFill>
        <p:spPr>
          <a:xfrm>
            <a:off x="431800" y="1580604"/>
            <a:ext cx="8280400" cy="4584700"/>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 Dependencies</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r>
              <a:rPr lang="en-US" i="1" dirty="0"/>
              <a:t>Encapsulate</a:t>
            </a:r>
            <a:r>
              <a:rPr lang="en-US" dirty="0"/>
              <a:t>. Encapsulation introduces an explicit interface to an element and ensures that all access to the element passes through this interface. Dependencies on the element internals are eliminated, because all dependencies must flow through the interface. </a:t>
            </a:r>
          </a:p>
          <a:p>
            <a:r>
              <a:rPr lang="en-US" i="1" dirty="0"/>
              <a:t>Use an Intermediary</a:t>
            </a:r>
            <a:r>
              <a:rPr lang="en-US" dirty="0"/>
              <a:t>. Intermediaries are used for breaking dependencies between a set of components </a:t>
            </a:r>
            <a:r>
              <a:rPr lang="en-US" i="1" dirty="0"/>
              <a:t>Ci </a:t>
            </a:r>
            <a:r>
              <a:rPr lang="en-US" dirty="0"/>
              <a:t>or between </a:t>
            </a:r>
            <a:r>
              <a:rPr lang="en-US" i="1" dirty="0"/>
              <a:t>Ci </a:t>
            </a:r>
            <a:r>
              <a:rPr lang="en-US" dirty="0"/>
              <a:t>and the system </a:t>
            </a:r>
            <a:r>
              <a:rPr lang="en-US" i="1" dirty="0"/>
              <a:t>S</a:t>
            </a:r>
            <a:r>
              <a:rPr lang="en-US" dirty="0"/>
              <a:t>. Intermediaries can be used to resolve different types of dependencies (syntactic, behavior, data semantic, etc.).</a:t>
            </a:r>
          </a:p>
          <a:p>
            <a:r>
              <a:rPr lang="en-US" i="1" dirty="0"/>
              <a:t>Restrict Communication Paths</a:t>
            </a:r>
            <a:r>
              <a:rPr lang="en-US" dirty="0"/>
              <a:t>. This tactic restricts the set of elements with which a given element can communicate. In practice, this tactic is implemented by restricting an element’s visibility (when developers cannot see an interface, they cannot employ it) and by authorization (i.e., restricting access to only authorized elements).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 Dependencies</a:t>
            </a:r>
          </a:p>
        </p:txBody>
      </p:sp>
      <p:sp>
        <p:nvSpPr>
          <p:cNvPr id="3" name="Content Placeholder 2"/>
          <p:cNvSpPr>
            <a:spLocks noGrp="1"/>
          </p:cNvSpPr>
          <p:nvPr>
            <p:ph idx="1"/>
          </p:nvPr>
        </p:nvSpPr>
        <p:spPr>
          <a:xfrm>
            <a:off x="457200" y="1268760"/>
            <a:ext cx="8229600" cy="5087590"/>
          </a:xfrm>
        </p:spPr>
        <p:txBody>
          <a:bodyPr>
            <a:normAutofit fontScale="77500" lnSpcReduction="20000"/>
          </a:bodyPr>
          <a:lstStyle/>
          <a:p>
            <a:r>
              <a:rPr lang="en-US" i="1" dirty="0"/>
              <a:t>Adhere to Standards</a:t>
            </a:r>
            <a:r>
              <a:rPr lang="en-US" dirty="0"/>
              <a:t>. Standardization in system implementations is a primary enabler of integrability and interoperability, across both platforms and vendors. Some standards focus on defining syntax and data semantics. Others include richer descriptions, such as those describing protocols that include behavioral and temporal semantics. </a:t>
            </a:r>
          </a:p>
          <a:p>
            <a:r>
              <a:rPr lang="en-US" i="1" dirty="0"/>
              <a:t>Abstract Common Services</a:t>
            </a:r>
            <a:r>
              <a:rPr lang="en-US" dirty="0"/>
              <a:t>. Where two elements provide services that are similar, it may be useful to hide both behind a common abstraction. This abstraction might be realized as a common interface implemented by both, or it might involve an intermediary that translates requests for the abstract service to more specific requests. The resulting encapsulation hides the details of the elements from other components in the system.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8758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Adapt</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r>
              <a:rPr lang="en-US" i="1" dirty="0"/>
              <a:t>Discover</a:t>
            </a:r>
            <a:r>
              <a:rPr lang="en-US" dirty="0"/>
              <a:t>. A discovery service is the mechanism by which applications and services locate each other. Entries in a discovery service are there because they were registered. This registration can happen statically, or it can happen dynamically when a service is instantiated. </a:t>
            </a:r>
          </a:p>
          <a:p>
            <a:r>
              <a:rPr lang="en-US" i="1" dirty="0"/>
              <a:t>Tailor Interface</a:t>
            </a:r>
            <a:r>
              <a:rPr lang="en-US" dirty="0"/>
              <a:t>. Tailoring an interface is a tactic that adds capabilities to, or hides capabilities in, an existing interface without changing the API or implementation. Capabilities such as translation, buffering, and data smoothing can be added to an interface without changing it. </a:t>
            </a:r>
          </a:p>
          <a:p>
            <a:r>
              <a:rPr lang="en-US" i="1" dirty="0"/>
              <a:t>Configure Behavior</a:t>
            </a:r>
            <a:r>
              <a:rPr lang="en-US" dirty="0"/>
              <a:t>. The behavior of a component can be configured during the build phase (recompile with a different flag), during system initialization (read a configuration file or fetch data from a database), or during runtime (specify a protocol version as part of your requests).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2635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Coordinate</a:t>
            </a:r>
          </a:p>
        </p:txBody>
      </p:sp>
      <p:sp>
        <p:nvSpPr>
          <p:cNvPr id="3" name="Content Placeholder 2"/>
          <p:cNvSpPr>
            <a:spLocks noGrp="1"/>
          </p:cNvSpPr>
          <p:nvPr>
            <p:ph idx="1"/>
          </p:nvPr>
        </p:nvSpPr>
        <p:spPr>
          <a:xfrm>
            <a:off x="457200" y="1268760"/>
            <a:ext cx="8229600" cy="5087590"/>
          </a:xfrm>
        </p:spPr>
        <p:txBody>
          <a:bodyPr>
            <a:normAutofit fontScale="85000" lnSpcReduction="20000"/>
          </a:bodyPr>
          <a:lstStyle/>
          <a:p>
            <a:r>
              <a:rPr lang="en-US" i="1" dirty="0"/>
              <a:t>Orchestrate</a:t>
            </a:r>
            <a:r>
              <a:rPr lang="en-US" dirty="0"/>
              <a:t>. Orchestrate is a tactic that uses a control mechanism to coordinate and manage the invocation of services so that they can remain unaware of each other. Orchestration helps with the integration of a set of loosely coupled reusable services to create a system that meets a new need.</a:t>
            </a:r>
          </a:p>
          <a:p>
            <a:r>
              <a:rPr lang="en-US" i="1" dirty="0"/>
              <a:t>Manage Resources</a:t>
            </a:r>
            <a:r>
              <a:rPr lang="en-US" dirty="0"/>
              <a:t>. A resource manager is a form of intermediary that governs access to computing resources; it is similar to the </a:t>
            </a:r>
            <a:r>
              <a:rPr lang="en-US" i="1" dirty="0"/>
              <a:t>restrict communication paths </a:t>
            </a:r>
            <a:r>
              <a:rPr lang="en-US" dirty="0"/>
              <a:t>tactic. With this tactic, software components are not allowed to directly access some computing resources (e.g., threads or blocks of memory), but instead request those resources from a resource manager.  </a:t>
            </a:r>
          </a:p>
          <a:p>
            <a:endParaRPr lang="en-US"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72548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Integrability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6" name="Picture 15">
            <a:extLst>
              <a:ext uri="{FF2B5EF4-FFF2-40B4-BE49-F238E27FC236}">
                <a16:creationId xmlns:a16="http://schemas.microsoft.com/office/drawing/2014/main" id="{EC117228-F561-E04A-B646-80A3B361416F}"/>
              </a:ext>
            </a:extLst>
          </p:cNvPr>
          <p:cNvPicPr>
            <a:picLocks noChangeAspect="1"/>
          </p:cNvPicPr>
          <p:nvPr/>
        </p:nvPicPr>
        <p:blipFill>
          <a:blip r:embed="rId2"/>
          <a:stretch>
            <a:fillRect/>
          </a:stretch>
        </p:blipFill>
        <p:spPr>
          <a:xfrm>
            <a:off x="586827" y="1196752"/>
            <a:ext cx="7970345" cy="5661248"/>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Integrability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18D2005D-868A-2A4B-BDCF-4056A9EDA278}"/>
              </a:ext>
            </a:extLst>
          </p:cNvPr>
          <p:cNvPicPr>
            <a:picLocks noChangeAspect="1"/>
          </p:cNvPicPr>
          <p:nvPr/>
        </p:nvPicPr>
        <p:blipFill>
          <a:blip r:embed="rId2"/>
          <a:stretch>
            <a:fillRect/>
          </a:stretch>
        </p:blipFill>
        <p:spPr>
          <a:xfrm>
            <a:off x="251520" y="1235439"/>
            <a:ext cx="8496944" cy="3921753"/>
          </a:xfrm>
          <a:prstGeom prst="rect">
            <a:avLst/>
          </a:prstGeom>
        </p:spPr>
      </p:pic>
    </p:spTree>
    <p:extLst>
      <p:ext uri="{BB962C8B-B14F-4D97-AF65-F5344CB8AC3E}">
        <p14:creationId xmlns:p14="http://schemas.microsoft.com/office/powerpoint/2010/main" val="3549986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Integrability?</a:t>
            </a:r>
          </a:p>
          <a:p>
            <a:r>
              <a:rPr lang="en-US" sz="3200" b="0" i="0" u="none" strike="noStrike" kern="1200" baseline="0" dirty="0">
                <a:solidFill>
                  <a:schemeClr val="tx1"/>
                </a:solidFill>
                <a:latin typeface="+mn-lt"/>
                <a:ea typeface="+mn-ea"/>
                <a:cs typeface="+mn-cs"/>
              </a:rPr>
              <a:t>Integrability General Scenario</a:t>
            </a:r>
          </a:p>
          <a:p>
            <a:r>
              <a:rPr lang="en-US" sz="3200" b="0" i="0" u="none" strike="noStrike" kern="1200" baseline="0" dirty="0">
                <a:solidFill>
                  <a:schemeClr val="tx1"/>
                </a:solidFill>
                <a:latin typeface="+mn-lt"/>
                <a:ea typeface="+mn-ea"/>
                <a:cs typeface="+mn-cs"/>
              </a:rPr>
              <a:t>Tactics for Integrability</a:t>
            </a:r>
          </a:p>
          <a:p>
            <a:r>
              <a:rPr lang="en-US" dirty="0"/>
              <a:t>Tactics-Based Questionnaire for Integrability </a:t>
            </a:r>
          </a:p>
          <a:p>
            <a:r>
              <a:rPr lang="en-US" dirty="0"/>
              <a:t>Patterns for Integrability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Integrability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A4ED70F0-8C56-EE4C-809C-6CFB59E97D73}"/>
              </a:ext>
            </a:extLst>
          </p:cNvPr>
          <p:cNvPicPr>
            <a:picLocks noChangeAspect="1"/>
          </p:cNvPicPr>
          <p:nvPr/>
        </p:nvPicPr>
        <p:blipFill>
          <a:blip r:embed="rId2"/>
          <a:stretch>
            <a:fillRect/>
          </a:stretch>
        </p:blipFill>
        <p:spPr>
          <a:xfrm>
            <a:off x="323528" y="1412776"/>
            <a:ext cx="8496944" cy="2373188"/>
          </a:xfrm>
          <a:prstGeom prst="rect">
            <a:avLst/>
          </a:prstGeom>
        </p:spPr>
      </p:pic>
    </p:spTree>
    <p:extLst>
      <p:ext uri="{BB962C8B-B14F-4D97-AF65-F5344CB8AC3E}">
        <p14:creationId xmlns:p14="http://schemas.microsoft.com/office/powerpoint/2010/main" val="161957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Tailor Interface Patterns for Integrability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70000" lnSpcReduction="20000"/>
          </a:bodyPr>
          <a:lstStyle/>
          <a:p>
            <a:pPr fontAlgn="auto"/>
            <a:r>
              <a:rPr lang="en-US" i="1" dirty="0"/>
              <a:t>Wrappers</a:t>
            </a:r>
            <a:r>
              <a:rPr lang="en-US" dirty="0"/>
              <a:t>. A wrapper is a form of encapsulation whereby some component is encased within an alternative abstraction. A wrapper is the only element allowed to use that component; every other piece of software uses the component’s services by going through the wrapper. The wrapper transforms the data or control information for the component it wraps. </a:t>
            </a:r>
          </a:p>
          <a:p>
            <a:r>
              <a:rPr lang="en-US" i="1" dirty="0"/>
              <a:t>Bridges</a:t>
            </a:r>
            <a:r>
              <a:rPr lang="en-US" dirty="0"/>
              <a:t>. A bridge translates some “requires” assumptions of one arbitrary component to some “provides” assumptions of another component. The key difference between a bridge and a wrapper is that a bridge is independent of any particular component. Also, the bridge must be explicitly invoked by some external agent—possibly but not necessarily by one of the components the bridge spans. </a:t>
            </a:r>
          </a:p>
          <a:p>
            <a:r>
              <a:rPr lang="en-US" i="1" dirty="0"/>
              <a:t>Mediators</a:t>
            </a:r>
            <a:r>
              <a:rPr lang="en-US" dirty="0"/>
              <a:t>. Mediators exhibit properties of both bridges and wrappers. The major distinction between bridges and mediators, is that mediators incorporate a planning function that results in runtime determination of the translation, whereas bridges </a:t>
            </a:r>
            <a:r>
              <a:rPr lang="en-US" dirty="0" err="1"/>
              <a:t>estab</a:t>
            </a:r>
            <a:r>
              <a:rPr lang="en-US" dirty="0"/>
              <a:t>- </a:t>
            </a:r>
            <a:r>
              <a:rPr lang="en-US" dirty="0" err="1"/>
              <a:t>lish</a:t>
            </a:r>
            <a:r>
              <a:rPr lang="en-US" dirty="0"/>
              <a:t> this translation at bridge construction time. </a:t>
            </a:r>
          </a:p>
          <a:p>
            <a:pPr fontAlgn="auto"/>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Tailor Interface Patterns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Benefits: </a:t>
            </a:r>
          </a:p>
          <a:p>
            <a:pPr lvl="1"/>
            <a:r>
              <a:rPr lang="en-US" dirty="0"/>
              <a:t>All three patterns allow access to an element without forcing a change to the element or its interface. </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Tailor Interface Patterns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Tradeoffs: </a:t>
            </a:r>
          </a:p>
          <a:p>
            <a:pPr lvl="1"/>
            <a:r>
              <a:rPr lang="en-US" dirty="0"/>
              <a:t>Creating any of the patterns requires up-front development work. </a:t>
            </a:r>
            <a:endParaRPr lang="en-US" sz="400" dirty="0"/>
          </a:p>
          <a:p>
            <a:pPr lvl="1"/>
            <a:r>
              <a:rPr lang="en-US" dirty="0"/>
              <a:t>All of the patterns will introduce some performance overhead while accessing the element, although typically this overhead is small. </a:t>
            </a:r>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SOA Pattern for Integrability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20000"/>
          </a:bodyPr>
          <a:lstStyle/>
          <a:p>
            <a:r>
              <a:rPr lang="en-US" dirty="0"/>
              <a:t>The service-oriented architecture (SOA) pattern describes a collection of distributed components that provide and consume services. Services are largely standalone entities: usually deployed independently, and often belong to different systems or even different organizations. </a:t>
            </a:r>
          </a:p>
          <a:p>
            <a:r>
              <a:rPr lang="en-US" dirty="0"/>
              <a:t>Components have interfaces that describe the services they request and that they provide. </a:t>
            </a:r>
          </a:p>
          <a:p>
            <a:r>
              <a:rPr lang="en-US" dirty="0"/>
              <a:t>A service’s QAs can be specified and guaranteed with a service level agreement (SLA). </a:t>
            </a:r>
          </a:p>
          <a:p>
            <a:r>
              <a:rPr lang="en-US" dirty="0"/>
              <a:t>Components perform their computations by requesting services from one another.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a:bodyPr>
          <a:lstStyle/>
          <a:p>
            <a:r>
              <a:rPr lang="en-US" dirty="0"/>
              <a:t>SOA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Services are designed to be used by a variety of clients, leading them to be more generic. </a:t>
            </a:r>
          </a:p>
          <a:p>
            <a:pPr fontAlgn="auto"/>
            <a:r>
              <a:rPr lang="en-US" dirty="0"/>
              <a:t>Services are independent. The only method for accessing a service is through its interface and through messages over a network. </a:t>
            </a:r>
          </a:p>
          <a:p>
            <a:r>
              <a:rPr lang="en-US" dirty="0"/>
              <a:t>Services can be implemented heterogeneously, using whatever languages and technologies are most appropriate. </a:t>
            </a:r>
          </a:p>
          <a:p>
            <a:pPr marL="0" indent="0" fontAlgn="auto">
              <a:buNone/>
            </a:pPr>
            <a:endParaRPr lang="en-US" dirty="0"/>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a:xfrm>
            <a:off x="971600" y="274638"/>
            <a:ext cx="7848872" cy="778098"/>
          </a:xfrm>
        </p:spPr>
        <p:txBody>
          <a:bodyPr>
            <a:normAutofit/>
          </a:bodyPr>
          <a:lstStyle/>
          <a:p>
            <a:r>
              <a:rPr lang="en-US" dirty="0"/>
              <a:t>SOA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r>
              <a:rPr lang="en-US" dirty="0"/>
              <a:t>SOAs, because of their heterogeneity and distinct ownership, come with a great many interoperability features such as WSDL and SOAP. This adds complexity and overhead.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Dynamic Discovery Pattern for Integrability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Dynamic discovery applies the </a:t>
            </a:r>
            <a:r>
              <a:rPr lang="en-US" i="1" dirty="0"/>
              <a:t>discover</a:t>
            </a:r>
            <a:r>
              <a:rPr lang="en-US" dirty="0"/>
              <a:t> tactic to enable the discovery of service providers at runtime. </a:t>
            </a:r>
          </a:p>
          <a:p>
            <a:r>
              <a:rPr lang="en-US" dirty="0"/>
              <a:t>A dynamic discovery capability sets the expectation that the system will advertise the services available for integration and the information that will be available for each service.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33708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Dynamic Discovery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This pattern allows for flexibility in binding services together into a cooperating whole. For example, services may be chosen at startup or runtime based on their pricing or availability.</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99991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Dynamic Discovery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Dynamic discovery registration and de-registration must be automated, and tools for this purpose must be acquired or generated.</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5170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Integrability?</a:t>
            </a:r>
          </a:p>
        </p:txBody>
      </p:sp>
      <p:sp>
        <p:nvSpPr>
          <p:cNvPr id="3" name="Content Placeholder 2"/>
          <p:cNvSpPr>
            <a:spLocks noGrp="1"/>
          </p:cNvSpPr>
          <p:nvPr>
            <p:ph idx="1"/>
          </p:nvPr>
        </p:nvSpPr>
        <p:spPr/>
        <p:txBody>
          <a:bodyPr>
            <a:normAutofit/>
          </a:bodyPr>
          <a:lstStyle/>
          <a:p>
            <a:r>
              <a:rPr lang="en-US" dirty="0"/>
              <a:t>Software architects need to be concerned about more than just making separately developed components cooperate; they are also concerned with the </a:t>
            </a:r>
            <a:r>
              <a:rPr lang="en-US" i="1" dirty="0"/>
              <a:t>costs </a:t>
            </a:r>
            <a:r>
              <a:rPr lang="en-US" dirty="0"/>
              <a:t>and </a:t>
            </a:r>
            <a:r>
              <a:rPr lang="en-US" i="1" dirty="0"/>
              <a:t>technical risks </a:t>
            </a:r>
            <a:r>
              <a:rPr lang="en-US" dirty="0"/>
              <a:t>of integration tasks. </a:t>
            </a:r>
          </a:p>
          <a:p>
            <a:r>
              <a:rPr lang="en-US" dirty="0"/>
              <a:t>These risks may be related to schedule, performance, or technology.</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a:bodyPr>
          <a:lstStyle/>
          <a:p>
            <a:r>
              <a:rPr lang="en-US" dirty="0"/>
              <a:t>Integrability</a:t>
            </a:r>
            <a:r>
              <a:rPr lang="en-US" i="1" dirty="0"/>
              <a:t> </a:t>
            </a:r>
            <a:r>
              <a:rPr lang="en-US" dirty="0"/>
              <a:t>can be seen as a problem of bridging the size of and distance between the interfaces of a set of components {</a:t>
            </a:r>
            <a:r>
              <a:rPr lang="en-US" i="1" dirty="0"/>
              <a:t>C</a:t>
            </a:r>
            <a:r>
              <a:rPr lang="en-US" i="1" baseline="-25000" dirty="0"/>
              <a:t>i</a:t>
            </a:r>
            <a:r>
              <a:rPr lang="en-US" dirty="0"/>
              <a:t>} and a system </a:t>
            </a:r>
            <a:r>
              <a:rPr lang="en-US" i="1" dirty="0"/>
              <a:t>S</a:t>
            </a:r>
            <a:r>
              <a:rPr lang="en-US" dirty="0"/>
              <a:t> . </a:t>
            </a:r>
          </a:p>
          <a:p>
            <a:r>
              <a:rPr lang="en-US" dirty="0"/>
              <a:t>The tactics and patterns for integrability are useful in both design—to give a software architect a vocabulary of design primitives from which to choose—and analysis, to help an analyst understand the design decisions made or not made, their rationale, and their potential consequences</a:t>
            </a:r>
            <a:r>
              <a:rPr lang="en-US" i="1" dirty="0"/>
              <a:t>.</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Integrability?</a:t>
            </a:r>
          </a:p>
        </p:txBody>
      </p:sp>
      <p:sp>
        <p:nvSpPr>
          <p:cNvPr id="3" name="Content Placeholder 2"/>
          <p:cNvSpPr>
            <a:spLocks noGrp="1"/>
          </p:cNvSpPr>
          <p:nvPr>
            <p:ph idx="1"/>
          </p:nvPr>
        </p:nvSpPr>
        <p:spPr/>
        <p:txBody>
          <a:bodyPr>
            <a:normAutofit/>
          </a:bodyPr>
          <a:lstStyle/>
          <a:p>
            <a:r>
              <a:rPr lang="en-US" dirty="0"/>
              <a:t>Consider that a project needs to integrate a set of components </a:t>
            </a:r>
            <a:r>
              <a:rPr lang="en-US" i="1" dirty="0"/>
              <a:t>C</a:t>
            </a:r>
            <a:r>
              <a:rPr lang="en-US" dirty="0"/>
              <a:t>1, </a:t>
            </a:r>
            <a:r>
              <a:rPr lang="en-US" i="1" dirty="0"/>
              <a:t>C</a:t>
            </a:r>
            <a:r>
              <a:rPr lang="en-US" dirty="0"/>
              <a:t>2, ... </a:t>
            </a:r>
            <a:r>
              <a:rPr lang="en-US" i="1" dirty="0"/>
              <a:t>Cn</a:t>
            </a:r>
            <a:r>
              <a:rPr lang="en-US" dirty="0"/>
              <a:t>, into a system </a:t>
            </a:r>
            <a:r>
              <a:rPr lang="en-US" i="1" dirty="0"/>
              <a:t>S</a:t>
            </a:r>
            <a:r>
              <a:rPr lang="en-US" dirty="0"/>
              <a:t>. </a:t>
            </a:r>
          </a:p>
          <a:p>
            <a:r>
              <a:rPr lang="en-US" dirty="0"/>
              <a:t>Our task is to design for, and analyze the costs and technical risks of, integrating {</a:t>
            </a:r>
            <a:r>
              <a:rPr lang="en-US" i="1" dirty="0"/>
              <a:t>Cn</a:t>
            </a:r>
            <a:r>
              <a:rPr lang="en-US" dirty="0"/>
              <a:t>+1, ... </a:t>
            </a:r>
            <a:r>
              <a:rPr lang="en-US" i="1" dirty="0"/>
              <a:t>Cm</a:t>
            </a:r>
            <a:r>
              <a:rPr lang="en-US" dirty="0"/>
              <a:t>}. </a:t>
            </a:r>
          </a:p>
          <a:p>
            <a:r>
              <a:rPr lang="en-US" dirty="0"/>
              <a:t>We assume we have control over </a:t>
            </a:r>
            <a:r>
              <a:rPr lang="en-US" i="1" dirty="0"/>
              <a:t>S</a:t>
            </a:r>
            <a:r>
              <a:rPr lang="en-US" dirty="0"/>
              <a:t>, but the {</a:t>
            </a:r>
            <a:r>
              <a:rPr lang="en-US" i="1" dirty="0"/>
              <a:t>Ci</a:t>
            </a:r>
            <a:r>
              <a:rPr lang="en-US" dirty="0"/>
              <a:t>} may be outside our control.</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1667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31BE-C3BA-C045-9295-A4432A8AE19F}"/>
              </a:ext>
            </a:extLst>
          </p:cNvPr>
          <p:cNvSpPr>
            <a:spLocks noGrp="1"/>
          </p:cNvSpPr>
          <p:nvPr>
            <p:ph type="title"/>
          </p:nvPr>
        </p:nvSpPr>
        <p:spPr/>
        <p:txBody>
          <a:bodyPr/>
          <a:lstStyle/>
          <a:p>
            <a:r>
              <a:rPr lang="en-US" dirty="0"/>
              <a:t>Integrability Concerns</a:t>
            </a:r>
          </a:p>
        </p:txBody>
      </p:sp>
      <p:sp>
        <p:nvSpPr>
          <p:cNvPr id="3" name="Content Placeholder 2">
            <a:extLst>
              <a:ext uri="{FF2B5EF4-FFF2-40B4-BE49-F238E27FC236}">
                <a16:creationId xmlns:a16="http://schemas.microsoft.com/office/drawing/2014/main" id="{3B79A2B7-266F-6348-ABC9-FE530D432BBC}"/>
              </a:ext>
            </a:extLst>
          </p:cNvPr>
          <p:cNvSpPr>
            <a:spLocks noGrp="1"/>
          </p:cNvSpPr>
          <p:nvPr>
            <p:ph idx="1"/>
          </p:nvPr>
        </p:nvSpPr>
        <p:spPr/>
        <p:txBody>
          <a:bodyPr>
            <a:normAutofit/>
          </a:bodyPr>
          <a:lstStyle/>
          <a:p>
            <a:r>
              <a:rPr lang="en-US" dirty="0"/>
              <a:t>Integration difficulty—the costs and the technical risks—can be thought of as a function of the size of and the “distance” between the interfaces of {</a:t>
            </a:r>
            <a:r>
              <a:rPr lang="en-US" i="1" dirty="0"/>
              <a:t>Ci</a:t>
            </a:r>
            <a:r>
              <a:rPr lang="en-US" dirty="0"/>
              <a:t>} and </a:t>
            </a:r>
            <a:r>
              <a:rPr lang="en-US" i="1" dirty="0"/>
              <a:t>S</a:t>
            </a:r>
            <a:r>
              <a:rPr lang="en-US" dirty="0"/>
              <a:t>: </a:t>
            </a:r>
          </a:p>
          <a:p>
            <a:pPr lvl="1"/>
            <a:r>
              <a:rPr lang="en-US" dirty="0"/>
              <a:t>Size is the number of potential dependencies between {</a:t>
            </a:r>
            <a:r>
              <a:rPr lang="en-US" i="1" dirty="0"/>
              <a:t>Ci</a:t>
            </a:r>
            <a:r>
              <a:rPr lang="en-US" dirty="0"/>
              <a:t>} and </a:t>
            </a:r>
            <a:r>
              <a:rPr lang="en-US" i="1" dirty="0"/>
              <a:t>S</a:t>
            </a:r>
            <a:r>
              <a:rPr lang="en-US" dirty="0"/>
              <a:t>.</a:t>
            </a:r>
          </a:p>
          <a:p>
            <a:pPr lvl="1"/>
            <a:r>
              <a:rPr lang="en-US" dirty="0"/>
              <a:t>Distance is the difficulty of resolving differences at each of the dependencies. </a:t>
            </a:r>
          </a:p>
          <a:p>
            <a:endParaRPr lang="en-US" dirty="0"/>
          </a:p>
        </p:txBody>
      </p:sp>
      <p:sp>
        <p:nvSpPr>
          <p:cNvPr id="4" name="Footer Placeholder 3">
            <a:extLst>
              <a:ext uri="{FF2B5EF4-FFF2-40B4-BE49-F238E27FC236}">
                <a16:creationId xmlns:a16="http://schemas.microsoft.com/office/drawing/2014/main" id="{6CF8A1C2-6B92-4A4D-8085-B9E873982217}"/>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4200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31BE-C3BA-C045-9295-A4432A8AE19F}"/>
              </a:ext>
            </a:extLst>
          </p:cNvPr>
          <p:cNvSpPr>
            <a:spLocks noGrp="1"/>
          </p:cNvSpPr>
          <p:nvPr>
            <p:ph type="title"/>
          </p:nvPr>
        </p:nvSpPr>
        <p:spPr/>
        <p:txBody>
          <a:bodyPr/>
          <a:lstStyle/>
          <a:p>
            <a:r>
              <a:rPr lang="en-US" dirty="0"/>
              <a:t>Integrability Concerns</a:t>
            </a:r>
          </a:p>
        </p:txBody>
      </p:sp>
      <p:sp>
        <p:nvSpPr>
          <p:cNvPr id="3" name="Content Placeholder 2">
            <a:extLst>
              <a:ext uri="{FF2B5EF4-FFF2-40B4-BE49-F238E27FC236}">
                <a16:creationId xmlns:a16="http://schemas.microsoft.com/office/drawing/2014/main" id="{3B79A2B7-266F-6348-ABC9-FE530D432BBC}"/>
              </a:ext>
            </a:extLst>
          </p:cNvPr>
          <p:cNvSpPr>
            <a:spLocks noGrp="1"/>
          </p:cNvSpPr>
          <p:nvPr>
            <p:ph idx="1"/>
          </p:nvPr>
        </p:nvSpPr>
        <p:spPr/>
        <p:txBody>
          <a:bodyPr>
            <a:normAutofit/>
          </a:bodyPr>
          <a:lstStyle/>
          <a:p>
            <a:r>
              <a:rPr lang="en-US" dirty="0"/>
              <a:t>Distance may mean: </a:t>
            </a:r>
          </a:p>
          <a:p>
            <a:pPr lvl="1"/>
            <a:r>
              <a:rPr lang="en-US" i="1" dirty="0"/>
              <a:t>Syntactic distance</a:t>
            </a:r>
          </a:p>
          <a:p>
            <a:pPr lvl="1"/>
            <a:r>
              <a:rPr lang="en-US" i="1" dirty="0"/>
              <a:t>Data semantic distance</a:t>
            </a:r>
          </a:p>
          <a:p>
            <a:pPr lvl="1"/>
            <a:r>
              <a:rPr lang="en-US" i="1" dirty="0"/>
              <a:t>Behavioral semantic distance </a:t>
            </a:r>
            <a:endParaRPr lang="en-US" dirty="0"/>
          </a:p>
          <a:p>
            <a:pPr lvl="1"/>
            <a:r>
              <a:rPr lang="en-US" i="1" dirty="0"/>
              <a:t>Temporal distance </a:t>
            </a:r>
            <a:endParaRPr lang="en-US" dirty="0"/>
          </a:p>
          <a:p>
            <a:pPr lvl="1"/>
            <a:r>
              <a:rPr lang="en-US" i="1" dirty="0"/>
              <a:t>Resource distance </a:t>
            </a:r>
            <a:endParaRPr lang="en-US" dirty="0"/>
          </a:p>
        </p:txBody>
      </p:sp>
      <p:sp>
        <p:nvSpPr>
          <p:cNvPr id="4" name="Footer Placeholder 3">
            <a:extLst>
              <a:ext uri="{FF2B5EF4-FFF2-40B4-BE49-F238E27FC236}">
                <a16:creationId xmlns:a16="http://schemas.microsoft.com/office/drawing/2014/main" id="{6CF8A1C2-6B92-4A4D-8085-B9E873982217}"/>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2723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9" name="Picture 8">
            <a:extLst>
              <a:ext uri="{FF2B5EF4-FFF2-40B4-BE49-F238E27FC236}">
                <a16:creationId xmlns:a16="http://schemas.microsoft.com/office/drawing/2014/main" id="{E2E8FA12-0989-C843-819C-558ACFBB87F2}"/>
              </a:ext>
            </a:extLst>
          </p:cNvPr>
          <p:cNvPicPr>
            <a:picLocks noChangeAspect="1"/>
          </p:cNvPicPr>
          <p:nvPr/>
        </p:nvPicPr>
        <p:blipFill>
          <a:blip r:embed="rId2"/>
          <a:stretch>
            <a:fillRect/>
          </a:stretch>
        </p:blipFill>
        <p:spPr>
          <a:xfrm>
            <a:off x="251520" y="1382131"/>
            <a:ext cx="8640960" cy="5245906"/>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Integrability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10" name="Picture 9">
            <a:extLst>
              <a:ext uri="{FF2B5EF4-FFF2-40B4-BE49-F238E27FC236}">
                <a16:creationId xmlns:a16="http://schemas.microsoft.com/office/drawing/2014/main" id="{4E56D598-D2DC-2945-A3A0-33CFAA75FDE0}"/>
              </a:ext>
            </a:extLst>
          </p:cNvPr>
          <p:cNvPicPr>
            <a:picLocks noChangeAspect="1"/>
          </p:cNvPicPr>
          <p:nvPr/>
        </p:nvPicPr>
        <p:blipFill>
          <a:blip r:embed="rId2"/>
          <a:stretch>
            <a:fillRect/>
          </a:stretch>
        </p:blipFill>
        <p:spPr>
          <a:xfrm>
            <a:off x="251520" y="1442786"/>
            <a:ext cx="8640960" cy="4578502"/>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Integrability Scenario</a:t>
            </a:r>
          </a:p>
        </p:txBody>
      </p:sp>
      <p:sp>
        <p:nvSpPr>
          <p:cNvPr id="3" name="Content Placeholder 2"/>
          <p:cNvSpPr>
            <a:spLocks noGrp="1"/>
          </p:cNvSpPr>
          <p:nvPr>
            <p:ph idx="1"/>
          </p:nvPr>
        </p:nvSpPr>
        <p:spPr/>
        <p:txBody>
          <a:bodyPr>
            <a:normAutofit/>
          </a:bodyPr>
          <a:lstStyle/>
          <a:p>
            <a:r>
              <a:rPr lang="en-US" i="1" dirty="0"/>
              <a:t>A new data filtering component has become available in the component marketplace. The new component is integrated into the system and deployed in 1 month, with no more than 1 person-month of effort.</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23750</TotalTime>
  <Words>1995</Words>
  <Application>Microsoft Macintosh PowerPoint</Application>
  <PresentationFormat>On-screen Show (4:3)</PresentationFormat>
  <Paragraphs>117</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Chapter 7: Integrability</vt:lpstr>
      <vt:lpstr>Chapter Outline</vt:lpstr>
      <vt:lpstr>What is Integrability?</vt:lpstr>
      <vt:lpstr>What is Integrability?</vt:lpstr>
      <vt:lpstr>Integrability Concerns</vt:lpstr>
      <vt:lpstr>Integrability Concerns</vt:lpstr>
      <vt:lpstr>Integrability General Scenario</vt:lpstr>
      <vt:lpstr>Integrability General Scenario</vt:lpstr>
      <vt:lpstr>Sample Concrete Integrability Scenario</vt:lpstr>
      <vt:lpstr>Sample Concrete Integrability Scenario</vt:lpstr>
      <vt:lpstr>Goal of Integrability Tactics</vt:lpstr>
      <vt:lpstr>Goal of Integrability Tactics</vt:lpstr>
      <vt:lpstr>Integrability Tactics</vt:lpstr>
      <vt:lpstr>Limit Dependencies</vt:lpstr>
      <vt:lpstr>Limit Dependencies</vt:lpstr>
      <vt:lpstr>Adapt</vt:lpstr>
      <vt:lpstr>Coordinate</vt:lpstr>
      <vt:lpstr>Tactics-Based Questionnaire for Integrability </vt:lpstr>
      <vt:lpstr>Tactics-Based Questionnaire for Integrability </vt:lpstr>
      <vt:lpstr>Tactics-Based Questionnaire for Integrability </vt:lpstr>
      <vt:lpstr>Tailor Interface Patterns for Integrability </vt:lpstr>
      <vt:lpstr>Tailor Interface Patterns Benefits</vt:lpstr>
      <vt:lpstr>Tailor Interface Patterns Tradeoffs</vt:lpstr>
      <vt:lpstr>SOA Pattern for Integrability </vt:lpstr>
      <vt:lpstr>SOA Pattern Benefits</vt:lpstr>
      <vt:lpstr>SOA Pattern Tradeoffs</vt:lpstr>
      <vt:lpstr>Dynamic Discovery Pattern for Integrability </vt:lpstr>
      <vt:lpstr>Dynamic Discovery Pattern Benefits</vt:lpstr>
      <vt:lpstr>Dynamic Discovery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55</cp:revision>
  <dcterms:created xsi:type="dcterms:W3CDTF">2012-04-18T22:57:58Z</dcterms:created>
  <dcterms:modified xsi:type="dcterms:W3CDTF">2022-01-14T20:04:20Z</dcterms:modified>
  <cp:category/>
</cp:coreProperties>
</file>